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1" r:id="rId2"/>
  </p:sldMasterIdLst>
  <p:notesMasterIdLst>
    <p:notesMasterId r:id="rId30"/>
  </p:notesMasterIdLst>
  <p:sldIdLst>
    <p:sldId id="304" r:id="rId3"/>
    <p:sldId id="256" r:id="rId4"/>
    <p:sldId id="288" r:id="rId5"/>
    <p:sldId id="257" r:id="rId6"/>
    <p:sldId id="289" r:id="rId7"/>
    <p:sldId id="292" r:id="rId8"/>
    <p:sldId id="305" r:id="rId9"/>
    <p:sldId id="286" r:id="rId10"/>
    <p:sldId id="300" r:id="rId11"/>
    <p:sldId id="259" r:id="rId12"/>
    <p:sldId id="274" r:id="rId13"/>
    <p:sldId id="273" r:id="rId14"/>
    <p:sldId id="265" r:id="rId15"/>
    <p:sldId id="267" r:id="rId16"/>
    <p:sldId id="275" r:id="rId17"/>
    <p:sldId id="264" r:id="rId18"/>
    <p:sldId id="272" r:id="rId19"/>
    <p:sldId id="277" r:id="rId20"/>
    <p:sldId id="281" r:id="rId21"/>
    <p:sldId id="282" r:id="rId22"/>
    <p:sldId id="283" r:id="rId23"/>
    <p:sldId id="295" r:id="rId24"/>
    <p:sldId id="302" r:id="rId25"/>
    <p:sldId id="296" r:id="rId26"/>
    <p:sldId id="301" r:id="rId27"/>
    <p:sldId id="290" r:id="rId28"/>
    <p:sldId id="30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2158F-66B1-45FC-A469-3CDDB91F8D5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89E07-0AC5-48C6-BC10-D14C013DC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539519-3D7E-490C-8C1B-62FCDB5894F7}" type="slidenum">
              <a:rPr lang="ru-RU"/>
              <a:pPr/>
              <a:t>22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18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89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74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01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0E408-6B11-4A41-8274-F778E414A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954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617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59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086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658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0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482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9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14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603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336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272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8454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964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095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403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46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88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21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1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2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40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6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09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F49C-C94E-4C7F-8586-A58471440848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5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F49C-C94E-4C7F-8586-A58471440848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45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F49C-C94E-4C7F-8586-A58471440848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E11025-FFA9-4538-9DAC-22C456255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6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544" y="-49783"/>
            <a:ext cx="9754445" cy="73036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1143000" y="1988841"/>
            <a:ext cx="6858000" cy="1080119"/>
          </a:xfrm>
        </p:spPr>
        <p:txBody>
          <a:bodyPr>
            <a:normAutofit/>
          </a:bodyPr>
          <a:lstStyle/>
          <a:p>
            <a:r>
              <a:rPr lang="ru-RU" smtClean="0"/>
              <a:t>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348880"/>
            <a:ext cx="6858000" cy="2908920"/>
          </a:xfrm>
        </p:spPr>
        <p:txBody>
          <a:bodyPr/>
          <a:lstStyle/>
          <a:p>
            <a:r>
              <a:rPr lang="ru-RU" sz="6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Урок математики</a:t>
            </a:r>
          </a:p>
          <a:p>
            <a:r>
              <a:rPr lang="ru-RU" sz="6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во 2 классе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7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544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87417" y="2536660"/>
            <a:ext cx="1296144" cy="302433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487417" y="1592529"/>
            <a:ext cx="1296144" cy="91440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5788319" y="4236399"/>
            <a:ext cx="1224136" cy="1324597"/>
          </a:xfrm>
          <a:prstGeom prst="rt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16200000">
            <a:off x="3210494" y="4286629"/>
            <a:ext cx="1224136" cy="1324597"/>
          </a:xfrm>
          <a:prstGeom prst="rt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708867" y="2780928"/>
            <a:ext cx="853243" cy="7530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741690" y="3686373"/>
            <a:ext cx="853243" cy="7530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41690" y="4743679"/>
            <a:ext cx="853243" cy="7530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496723" y="5560996"/>
            <a:ext cx="289591" cy="3683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55956" y="5560996"/>
            <a:ext cx="359066" cy="346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415400" y="5560996"/>
            <a:ext cx="359066" cy="346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4704768" y="2736938"/>
            <a:ext cx="857342" cy="841024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 flipH="1">
            <a:off x="5069105" y="2928850"/>
            <a:ext cx="99206" cy="356134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5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3890" y="-99392"/>
            <a:ext cx="8064896" cy="6264696"/>
          </a:xfrm>
        </p:spPr>
        <p:txBody>
          <a:bodyPr>
            <a:normAutofit/>
          </a:bodyPr>
          <a:lstStyle/>
          <a:p>
            <a:pPr marL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6000" b="1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ФИЗКУЛЬТМИНУТКА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сейчас мы с вами , дети ,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Улетаем на ракете 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носочки поднимись ,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потом руки вниз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 , два , три , четыре-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летит ракета ввысь ! </a:t>
            </a:r>
          </a:p>
          <a:p>
            <a:pPr marL="0" indent="0">
              <a:buNone/>
            </a:pPr>
            <a:endParaRPr lang="ru-RU" sz="4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Рисунок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1844824"/>
            <a:ext cx="3920762" cy="331236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36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</a:rPr>
              <a:t>       6 апреля .</a:t>
            </a:r>
            <a:br>
              <a:rPr lang="ru-RU" sz="8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</a:rPr>
              <a:t>Классная работа.</a:t>
            </a:r>
            <a:endParaRPr lang="ru-RU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атур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5588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 rot="4989079">
            <a:off x="1799431" y="4329907"/>
            <a:ext cx="720725" cy="1223962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1116013" y="5300663"/>
            <a:ext cx="2016125" cy="28733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i="0" dirty="0">
                <a:solidFill>
                  <a:schemeClr val="bg1"/>
                </a:solidFill>
                <a:latin typeface="Arial" pitchFamily="34" charset="0"/>
              </a:rPr>
              <a:t>ЗЕМЛЯ</a:t>
            </a:r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2255">
            <a:off x="1572736" y="3635906"/>
            <a:ext cx="847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1"/>
          <p:cNvSpPr>
            <a:spLocks noChangeArrowheads="1"/>
          </p:cNvSpPr>
          <p:nvPr/>
        </p:nvSpPr>
        <p:spPr bwMode="auto">
          <a:xfrm rot="850340">
            <a:off x="1692275" y="2924175"/>
            <a:ext cx="647700" cy="647700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 rot="10800000" flipV="1">
            <a:off x="1233732" y="2488027"/>
            <a:ext cx="15113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 i="0" dirty="0" err="1">
                <a:solidFill>
                  <a:schemeClr val="bg1"/>
                </a:solidFill>
                <a:latin typeface="Arial" pitchFamily="34" charset="0"/>
              </a:rPr>
              <a:t>Повторяйка</a:t>
            </a:r>
            <a:endParaRPr lang="ru-RU" sz="1800" i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851275" y="4149725"/>
            <a:ext cx="914400" cy="914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4140200" y="5013325"/>
            <a:ext cx="1476375" cy="2873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i="0" dirty="0" err="1">
                <a:solidFill>
                  <a:schemeClr val="bg1"/>
                </a:solidFill>
                <a:latin typeface="Arial" pitchFamily="34" charset="0"/>
              </a:rPr>
              <a:t>Загадайка</a:t>
            </a:r>
            <a:endParaRPr lang="ru-RU" sz="1800" i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5508625" y="3500438"/>
            <a:ext cx="863600" cy="914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5940425" y="4365625"/>
            <a:ext cx="2016125" cy="2873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i="0">
                <a:solidFill>
                  <a:schemeClr val="bg1"/>
                </a:solidFill>
                <a:latin typeface="Arial" pitchFamily="34" charset="0"/>
              </a:rPr>
              <a:t>НЛО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7524750" y="2205038"/>
            <a:ext cx="914400" cy="914400"/>
          </a:xfrm>
          <a:prstGeom prst="star16">
            <a:avLst>
              <a:gd name="adj" fmla="val 37500"/>
            </a:avLst>
          </a:prstGeom>
          <a:solidFill>
            <a:srgbClr val="FFCC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AutoShape 19"/>
          <p:cNvSpPr>
            <a:spLocks noChangeArrowheads="1"/>
          </p:cNvSpPr>
          <p:nvPr/>
        </p:nvSpPr>
        <p:spPr bwMode="auto">
          <a:xfrm rot="10909731" flipV="1">
            <a:off x="7235825" y="3213100"/>
            <a:ext cx="1944688" cy="287338"/>
          </a:xfrm>
          <a:prstGeom prst="flowChartAlternateProces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i="0" dirty="0" err="1">
                <a:solidFill>
                  <a:schemeClr val="bg1"/>
                </a:solidFill>
                <a:latin typeface="Arial" pitchFamily="34" charset="0"/>
              </a:rPr>
              <a:t>Закрепляйка</a:t>
            </a:r>
            <a:endParaRPr lang="ru-RU" sz="1800" i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6084888" y="1196975"/>
            <a:ext cx="914400" cy="9144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4140200" y="1052513"/>
            <a:ext cx="2017713" cy="43338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Arial" pitchFamily="34" charset="0"/>
              </a:rPr>
              <a:t>Вс</a:t>
            </a:r>
            <a:r>
              <a:rPr lang="ru-RU" sz="1800" i="0" dirty="0" err="1" smtClean="0">
                <a:solidFill>
                  <a:schemeClr val="bg1"/>
                </a:solidFill>
                <a:latin typeface="Arial" pitchFamily="34" charset="0"/>
              </a:rPr>
              <a:t>поминайка</a:t>
            </a:r>
            <a:endParaRPr lang="ru-RU" sz="1800" i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 rot="2157252">
            <a:off x="323850" y="765175"/>
            <a:ext cx="457200" cy="914400"/>
          </a:xfrm>
          <a:prstGeom prst="moon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WordArt 6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43475" cy="11001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Маршрут путешествия </a:t>
            </a:r>
          </a:p>
        </p:txBody>
      </p:sp>
    </p:spTree>
    <p:extLst>
      <p:ext uri="{BB962C8B-B14F-4D97-AF65-F5344CB8AC3E}">
        <p14:creationId xmlns:p14="http://schemas.microsoft.com/office/powerpoint/2010/main" val="17269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051720" y="1320498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Arc 8"/>
          <p:cNvSpPr>
            <a:spLocks/>
          </p:cNvSpPr>
          <p:nvPr/>
        </p:nvSpPr>
        <p:spPr bwMode="auto">
          <a:xfrm rot="901265">
            <a:off x="3159125" y="1304925"/>
            <a:ext cx="2324100" cy="1433513"/>
          </a:xfrm>
          <a:custGeom>
            <a:avLst/>
            <a:gdLst>
              <a:gd name="T0" fmla="*/ 0 w 43055"/>
              <a:gd name="T1" fmla="*/ 2147483647 h 27179"/>
              <a:gd name="T2" fmla="*/ 2147483647 w 43055"/>
              <a:gd name="T3" fmla="*/ 2147483647 h 27179"/>
              <a:gd name="T4" fmla="*/ 2147483647 w 43055"/>
              <a:gd name="T5" fmla="*/ 2147483647 h 27179"/>
              <a:gd name="T6" fmla="*/ 0 60000 65536"/>
              <a:gd name="T7" fmla="*/ 0 60000 65536"/>
              <a:gd name="T8" fmla="*/ 0 60000 65536"/>
              <a:gd name="T9" fmla="*/ 0 w 43055"/>
              <a:gd name="T10" fmla="*/ 0 h 27179"/>
              <a:gd name="T11" fmla="*/ 43055 w 43055"/>
              <a:gd name="T12" fmla="*/ 27179 h 27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55" h="27179" fill="none" extrusionOk="0">
                <a:moveTo>
                  <a:pt x="-1" y="19103"/>
                </a:moveTo>
                <a:cubicBezTo>
                  <a:pt x="1266" y="8213"/>
                  <a:pt x="10491" y="-1"/>
                  <a:pt x="21455" y="0"/>
                </a:cubicBezTo>
                <a:cubicBezTo>
                  <a:pt x="33384" y="0"/>
                  <a:pt x="43055" y="9670"/>
                  <a:pt x="43055" y="21600"/>
                </a:cubicBezTo>
                <a:cubicBezTo>
                  <a:pt x="43055" y="23483"/>
                  <a:pt x="42808" y="25359"/>
                  <a:pt x="42322" y="27179"/>
                </a:cubicBezTo>
              </a:path>
              <a:path w="43055" h="27179" stroke="0" extrusionOk="0">
                <a:moveTo>
                  <a:pt x="-1" y="19103"/>
                </a:moveTo>
                <a:cubicBezTo>
                  <a:pt x="1266" y="8213"/>
                  <a:pt x="10491" y="-1"/>
                  <a:pt x="21455" y="0"/>
                </a:cubicBezTo>
                <a:cubicBezTo>
                  <a:pt x="33384" y="0"/>
                  <a:pt x="43055" y="9670"/>
                  <a:pt x="43055" y="21600"/>
                </a:cubicBezTo>
                <a:cubicBezTo>
                  <a:pt x="43055" y="23483"/>
                  <a:pt x="42808" y="25359"/>
                  <a:pt x="42322" y="27179"/>
                </a:cubicBezTo>
                <a:lnTo>
                  <a:pt x="21455" y="21600"/>
                </a:lnTo>
                <a:lnTo>
                  <a:pt x="-1" y="19103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Oval 10"/>
          <p:cNvSpPr>
            <a:spLocks noChangeArrowheads="1"/>
          </p:cNvSpPr>
          <p:nvPr/>
        </p:nvSpPr>
        <p:spPr bwMode="auto">
          <a:xfrm>
            <a:off x="3048000" y="19812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Line 9"/>
          <p:cNvSpPr>
            <a:spLocks noChangeShapeType="1"/>
          </p:cNvSpPr>
          <p:nvPr/>
        </p:nvSpPr>
        <p:spPr bwMode="auto">
          <a:xfrm flipH="1">
            <a:off x="2743200" y="2971800"/>
            <a:ext cx="2514600" cy="3048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2" name="Freeform 12"/>
          <p:cNvSpPr>
            <a:spLocks/>
          </p:cNvSpPr>
          <p:nvPr/>
        </p:nvSpPr>
        <p:spPr bwMode="auto">
          <a:xfrm>
            <a:off x="2743200" y="5562600"/>
            <a:ext cx="2667000" cy="469900"/>
          </a:xfrm>
          <a:custGeom>
            <a:avLst/>
            <a:gdLst>
              <a:gd name="T0" fmla="*/ 0 w 1680"/>
              <a:gd name="T1" fmla="*/ 2147483647 h 248"/>
              <a:gd name="T2" fmla="*/ 2147483647 w 1680"/>
              <a:gd name="T3" fmla="*/ 2147483647 h 248"/>
              <a:gd name="T4" fmla="*/ 2147483647 w 1680"/>
              <a:gd name="T5" fmla="*/ 2147483647 h 248"/>
              <a:gd name="T6" fmla="*/ 2147483647 w 1680"/>
              <a:gd name="T7" fmla="*/ 0 h 248"/>
              <a:gd name="T8" fmla="*/ 0 60000 65536"/>
              <a:gd name="T9" fmla="*/ 0 60000 65536"/>
              <a:gd name="T10" fmla="*/ 0 60000 65536"/>
              <a:gd name="T11" fmla="*/ 0 60000 65536"/>
              <a:gd name="T12" fmla="*/ 0 w 1680"/>
              <a:gd name="T13" fmla="*/ 0 h 248"/>
              <a:gd name="T14" fmla="*/ 1680 w 1680"/>
              <a:gd name="T15" fmla="*/ 248 h 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0" h="248">
                <a:moveTo>
                  <a:pt x="0" y="240"/>
                </a:moveTo>
                <a:cubicBezTo>
                  <a:pt x="256" y="144"/>
                  <a:pt x="512" y="48"/>
                  <a:pt x="720" y="48"/>
                </a:cubicBezTo>
                <a:cubicBezTo>
                  <a:pt x="928" y="48"/>
                  <a:pt x="1088" y="248"/>
                  <a:pt x="1248" y="240"/>
                </a:cubicBezTo>
                <a:cubicBezTo>
                  <a:pt x="1408" y="232"/>
                  <a:pt x="1608" y="40"/>
                  <a:pt x="1680" y="0"/>
                </a:cubicBezTo>
              </a:path>
            </a:pathLst>
          </a:custGeom>
          <a:noFill/>
          <a:ln w="762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2263775" y="708025"/>
            <a:ext cx="387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Oval 3"/>
          <p:cNvSpPr>
            <a:spLocks noChangeArrowheads="1"/>
          </p:cNvSpPr>
          <p:nvPr/>
        </p:nvSpPr>
        <p:spPr bwMode="auto">
          <a:xfrm>
            <a:off x="2667000" y="58674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0858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2124075" y="0"/>
            <a:ext cx="4686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i="0" dirty="0" err="1">
                <a:solidFill>
                  <a:srgbClr val="CC0066"/>
                </a:solidFill>
                <a:latin typeface="Agency FB" pitchFamily="34" charset="0"/>
              </a:rPr>
              <a:t>Повторяйка</a:t>
            </a:r>
            <a:endParaRPr lang="ru-RU" sz="6000" b="1" i="0" dirty="0">
              <a:solidFill>
                <a:srgbClr val="CC0066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116 C 0.01319 -0.03215 0.02882 -0.06152 0.04583 -0.08025 C 0.06337 -0.09852 0.08212 -0.108 0.10191 -0.11355 C 0.12188 -0.11702 0.14722 -0.11702 0.16597 -0.11355 C 0.18507 -0.108 0.20208 -0.08881 0.21424 -0.08025 C 0.22622 -0.07077 0.23125 -0.07285 0.23819 -0.05782 C 0.24462 -0.04325 0.2526 -0.01758 0.25399 0.00856 C 0.25625 0.03469 0.2526 0.07169 0.24583 0.09783 C 0.23906 0.12327 0.2526 0.09598 0.21424 0.16466 C 0.175 0.23219 0.05399 0.43987 0.01406 0.50925 C -0.02622 0.57771 -0.02639 0.57007 -0.02622 0.57539 C -0.02483 0.58349 0.00434 0.55111 0.0217 0.54278 C 0.03889 0.53284 0.0592 0.52012 0.07813 0.52012 C 0.09688 0.52012 0.11788 0.53469 0.13403 0.54278 C 0.14965 0.54972 0.15799 0.56799 0.17378 0.56452 C 0.18976 0.56013 0.22049 0.52729 0.22969 0.52012 " pathEditMode="relative" rAng="0" ptsTypes="aaaaaaaaaaaaaaaA">
                                      <p:cBhvr>
                                        <p:cTn id="6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23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атур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5588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 rot="4989079">
            <a:off x="1799431" y="4329907"/>
            <a:ext cx="720725" cy="1223962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1116013" y="5300663"/>
            <a:ext cx="2016125" cy="28733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i="0" dirty="0">
                <a:solidFill>
                  <a:schemeClr val="bg1"/>
                </a:solidFill>
                <a:latin typeface="Arial" pitchFamily="34" charset="0"/>
              </a:rPr>
              <a:t>ЗЕМЛЯ</a:t>
            </a:r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79194">
            <a:off x="3147765" y="952064"/>
            <a:ext cx="847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1"/>
          <p:cNvSpPr>
            <a:spLocks noChangeArrowheads="1"/>
          </p:cNvSpPr>
          <p:nvPr/>
        </p:nvSpPr>
        <p:spPr bwMode="auto">
          <a:xfrm rot="850340">
            <a:off x="1692275" y="2924175"/>
            <a:ext cx="647700" cy="647700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 rot="10800000" flipV="1">
            <a:off x="1233732" y="2488027"/>
            <a:ext cx="15113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 i="0" dirty="0" err="1">
                <a:solidFill>
                  <a:schemeClr val="bg1"/>
                </a:solidFill>
                <a:latin typeface="Arial" pitchFamily="34" charset="0"/>
              </a:rPr>
              <a:t>Повторяйка</a:t>
            </a:r>
            <a:endParaRPr lang="ru-RU" sz="1800" i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851275" y="4149725"/>
            <a:ext cx="914400" cy="914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4140200" y="5013325"/>
            <a:ext cx="1476375" cy="2873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i="0" dirty="0" err="1">
                <a:solidFill>
                  <a:schemeClr val="bg1"/>
                </a:solidFill>
                <a:latin typeface="Arial" pitchFamily="34" charset="0"/>
              </a:rPr>
              <a:t>Загадайка</a:t>
            </a:r>
            <a:endParaRPr lang="ru-RU" sz="1800" i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5508625" y="3500438"/>
            <a:ext cx="863600" cy="914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5940425" y="4365625"/>
            <a:ext cx="2016125" cy="2873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i="0">
                <a:solidFill>
                  <a:schemeClr val="bg1"/>
                </a:solidFill>
                <a:latin typeface="Arial" pitchFamily="34" charset="0"/>
              </a:rPr>
              <a:t>НЛО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7524750" y="2205038"/>
            <a:ext cx="914400" cy="914400"/>
          </a:xfrm>
          <a:prstGeom prst="star16">
            <a:avLst>
              <a:gd name="adj" fmla="val 37500"/>
            </a:avLst>
          </a:prstGeom>
          <a:solidFill>
            <a:srgbClr val="FFCC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AutoShape 19"/>
          <p:cNvSpPr>
            <a:spLocks noChangeArrowheads="1"/>
          </p:cNvSpPr>
          <p:nvPr/>
        </p:nvSpPr>
        <p:spPr bwMode="auto">
          <a:xfrm rot="10909731" flipV="1">
            <a:off x="7235825" y="3213100"/>
            <a:ext cx="1944688" cy="287338"/>
          </a:xfrm>
          <a:prstGeom prst="flowChartAlternateProces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i="0" dirty="0" err="1">
                <a:solidFill>
                  <a:schemeClr val="bg1"/>
                </a:solidFill>
                <a:latin typeface="Arial" pitchFamily="34" charset="0"/>
              </a:rPr>
              <a:t>Закрепляйка</a:t>
            </a:r>
            <a:endParaRPr lang="ru-RU" sz="1800" i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6084888" y="1196975"/>
            <a:ext cx="914400" cy="9144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4140200" y="1052513"/>
            <a:ext cx="2017713" cy="43338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Arial" pitchFamily="34" charset="0"/>
              </a:rPr>
              <a:t>Вс</a:t>
            </a:r>
            <a:r>
              <a:rPr lang="ru-RU" sz="1800" i="0" dirty="0" err="1" smtClean="0">
                <a:solidFill>
                  <a:schemeClr val="bg1"/>
                </a:solidFill>
                <a:latin typeface="Arial" pitchFamily="34" charset="0"/>
              </a:rPr>
              <a:t>поминайка</a:t>
            </a:r>
            <a:r>
              <a:rPr lang="ru-RU" sz="1800" i="0" dirty="0" smtClean="0">
                <a:solidFill>
                  <a:schemeClr val="bg1"/>
                </a:solidFill>
                <a:latin typeface="Arial" pitchFamily="34" charset="0"/>
              </a:rPr>
              <a:t>.</a:t>
            </a:r>
            <a:endParaRPr lang="ru-RU" sz="1800" i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 rot="2157252">
            <a:off x="323850" y="765175"/>
            <a:ext cx="457200" cy="914400"/>
          </a:xfrm>
          <a:prstGeom prst="moon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WordArt 6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43475" cy="11001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Маршрут путешествия </a:t>
            </a:r>
          </a:p>
        </p:txBody>
      </p:sp>
    </p:spTree>
    <p:extLst>
      <p:ext uri="{BB962C8B-B14F-4D97-AF65-F5344CB8AC3E}">
        <p14:creationId xmlns:p14="http://schemas.microsoft.com/office/powerpoint/2010/main" val="36257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сатур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" y="0"/>
            <a:ext cx="9145588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</a:p>
        </p:txBody>
      </p:sp>
      <p:sp>
        <p:nvSpPr>
          <p:cNvPr id="76808" name="Rectangle 8"/>
          <p:cNvSpPr>
            <a:spLocks noGrp="1" noRot="1" noChangeArrowheads="1"/>
          </p:cNvSpPr>
          <p:nvPr>
            <p:ph sz="half" idx="1"/>
          </p:nvPr>
        </p:nvSpPr>
        <p:spPr>
          <a:xfrm>
            <a:off x="468313" y="981075"/>
            <a:ext cx="8675687" cy="4422775"/>
          </a:xfrm>
        </p:spPr>
        <p:txBody>
          <a:bodyPr anchor="ctr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9600" b="1" i="1" dirty="0" smtClean="0">
                <a:solidFill>
                  <a:schemeClr val="bg1"/>
                </a:solidFill>
              </a:rPr>
              <a:t>  5 •  3  =   15</a:t>
            </a:r>
          </a:p>
        </p:txBody>
      </p:sp>
      <p:sp>
        <p:nvSpPr>
          <p:cNvPr id="7680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1979613" y="0"/>
            <a:ext cx="5616575" cy="4422775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ru-RU" sz="5400" dirty="0" smtClean="0"/>
              <a:t>                               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endParaRPr lang="ru-RU" sz="5400" dirty="0"/>
          </a:p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endParaRPr lang="ru-RU" sz="5400" dirty="0" smtClean="0"/>
          </a:p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ru-RU" sz="5400" dirty="0" smtClean="0"/>
              <a:t>                     </a:t>
            </a:r>
          </a:p>
        </p:txBody>
      </p:sp>
      <p:sp>
        <p:nvSpPr>
          <p:cNvPr id="76809" name="AutoShape 9"/>
          <p:cNvSpPr>
            <a:spLocks noChangeArrowheads="1"/>
          </p:cNvSpPr>
          <p:nvPr/>
        </p:nvSpPr>
        <p:spPr bwMode="auto">
          <a:xfrm>
            <a:off x="0" y="3933825"/>
            <a:ext cx="2267744" cy="1007343"/>
          </a:xfrm>
          <a:prstGeom prst="upArrowCallout">
            <a:avLst>
              <a:gd name="adj1" fmla="val 45159"/>
              <a:gd name="adj2" fmla="val 45159"/>
              <a:gd name="adj3" fmla="val 16667"/>
              <a:gd name="adj4" fmla="val 66667"/>
            </a:avLst>
          </a:prstGeom>
          <a:solidFill>
            <a:srgbClr val="A2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0" dirty="0">
                <a:solidFill>
                  <a:srgbClr val="FF3300"/>
                </a:solidFill>
                <a:latin typeface="Arial" pitchFamily="34" charset="0"/>
              </a:rPr>
              <a:t>множитель</a:t>
            </a:r>
          </a:p>
        </p:txBody>
      </p:sp>
      <p:sp>
        <p:nvSpPr>
          <p:cNvPr id="76814" name="AutoShape 14"/>
          <p:cNvSpPr>
            <a:spLocks noChangeArrowheads="1"/>
          </p:cNvSpPr>
          <p:nvPr/>
        </p:nvSpPr>
        <p:spPr bwMode="auto">
          <a:xfrm>
            <a:off x="2483768" y="3933825"/>
            <a:ext cx="2232248" cy="1007343"/>
          </a:xfrm>
          <a:prstGeom prst="upArrowCallout">
            <a:avLst>
              <a:gd name="adj1" fmla="val 45159"/>
              <a:gd name="adj2" fmla="val 45159"/>
              <a:gd name="adj3" fmla="val 16667"/>
              <a:gd name="adj4" fmla="val 66667"/>
            </a:avLst>
          </a:prstGeom>
          <a:solidFill>
            <a:srgbClr val="A2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0" dirty="0">
                <a:solidFill>
                  <a:srgbClr val="FF3300"/>
                </a:solidFill>
                <a:latin typeface="Arial" pitchFamily="34" charset="0"/>
              </a:rPr>
              <a:t>множитель</a:t>
            </a:r>
          </a:p>
        </p:txBody>
      </p:sp>
      <p:sp>
        <p:nvSpPr>
          <p:cNvPr id="76819" name="AutoShape 19"/>
          <p:cNvSpPr>
            <a:spLocks noChangeArrowheads="1"/>
          </p:cNvSpPr>
          <p:nvPr/>
        </p:nvSpPr>
        <p:spPr bwMode="auto">
          <a:xfrm>
            <a:off x="5220072" y="3817650"/>
            <a:ext cx="2881312" cy="1152525"/>
          </a:xfrm>
          <a:prstGeom prst="upArrowCallout">
            <a:avLst>
              <a:gd name="adj1" fmla="val 62500"/>
              <a:gd name="adj2" fmla="val 62500"/>
              <a:gd name="adj3" fmla="val 16667"/>
              <a:gd name="adj4" fmla="val 66667"/>
            </a:avLst>
          </a:prstGeom>
          <a:solidFill>
            <a:srgbClr val="A2C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0" dirty="0">
                <a:solidFill>
                  <a:srgbClr val="FF3300"/>
                </a:solidFill>
                <a:latin typeface="Arial" pitchFamily="34" charset="0"/>
              </a:rPr>
              <a:t>произведение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38213" y="1052736"/>
            <a:ext cx="76281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Прочитать пример,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используя названия компонентов умножения.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0858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 txBox="1">
            <a:spLocks noRot="1" noChangeArrowheads="1"/>
          </p:cNvSpPr>
          <p:nvPr/>
        </p:nvSpPr>
        <p:spPr>
          <a:xfrm>
            <a:off x="633413" y="260350"/>
            <a:ext cx="85105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err="1" smtClean="0">
                <a:solidFill>
                  <a:srgbClr val="CC0066"/>
                </a:solidFill>
                <a:latin typeface="Baskerville Old Face" pitchFamily="18" charset="0"/>
              </a:rPr>
              <a:t>Вспоминайка</a:t>
            </a:r>
            <a:r>
              <a:rPr lang="ru-RU" sz="6600" b="1" dirty="0" smtClean="0">
                <a:solidFill>
                  <a:srgbClr val="CC0066"/>
                </a:solidFill>
                <a:latin typeface="Baskerville Old Face" pitchFamily="18" charset="0"/>
              </a:rPr>
              <a:t>.</a:t>
            </a:r>
            <a:r>
              <a:rPr lang="ru-RU" sz="6000" b="1" dirty="0" smtClean="0">
                <a:solidFill>
                  <a:srgbClr val="CC0066"/>
                </a:solidFill>
                <a:latin typeface="Baskerville Old Face" pitchFamily="18" charset="0"/>
              </a:rPr>
              <a:t/>
            </a:r>
            <a:br>
              <a:rPr lang="ru-RU" sz="6000" b="1" dirty="0" smtClean="0">
                <a:solidFill>
                  <a:srgbClr val="CC0066"/>
                </a:solidFill>
                <a:latin typeface="Baskerville Old Face" pitchFamily="18" charset="0"/>
              </a:rPr>
            </a:br>
            <a:endParaRPr lang="ru-RU" sz="6000" b="1" dirty="0" smtClean="0">
              <a:solidFill>
                <a:srgbClr val="CC0066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9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9" grpId="0" animBg="1"/>
      <p:bldP spid="76814" grpId="0" animBg="1"/>
      <p:bldP spid="768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сатур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3"/>
            <a:ext cx="9145588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620688"/>
            <a:ext cx="748883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 • </a:t>
            </a:r>
            <a:r>
              <a:rPr lang="ru-RU" sz="66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66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6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• 3 =</a:t>
            </a:r>
          </a:p>
          <a:p>
            <a:pPr marL="0" indent="0">
              <a:buNone/>
            </a:pPr>
            <a:r>
              <a:rPr lang="ru-RU" sz="6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 • </a:t>
            </a:r>
            <a:r>
              <a:rPr lang="ru-RU" sz="6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=</a:t>
            </a:r>
          </a:p>
          <a:p>
            <a:pPr marL="0" indent="0">
              <a:buNone/>
            </a:pPr>
            <a:r>
              <a:rPr lang="ru-RU" sz="6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6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• 3 =</a:t>
            </a:r>
          </a:p>
          <a:p>
            <a:pPr marL="0" indent="0">
              <a:buNone/>
            </a:pP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0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атур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5588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 rot="4989079">
            <a:off x="1799431" y="4329907"/>
            <a:ext cx="720725" cy="1223962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1116013" y="5300663"/>
            <a:ext cx="2016125" cy="28733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i="0" dirty="0">
                <a:solidFill>
                  <a:schemeClr val="bg1"/>
                </a:solidFill>
                <a:latin typeface="Arial" pitchFamily="34" charset="0"/>
              </a:rPr>
              <a:t>ЗЕМЛЯ</a:t>
            </a:r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23863">
            <a:off x="7083190" y="1349644"/>
            <a:ext cx="847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1"/>
          <p:cNvSpPr>
            <a:spLocks noChangeArrowheads="1"/>
          </p:cNvSpPr>
          <p:nvPr/>
        </p:nvSpPr>
        <p:spPr bwMode="auto">
          <a:xfrm rot="850340">
            <a:off x="1692275" y="2924175"/>
            <a:ext cx="647700" cy="647700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 rot="10800000" flipV="1">
            <a:off x="1233732" y="2488027"/>
            <a:ext cx="15113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 i="0" dirty="0" err="1">
                <a:solidFill>
                  <a:schemeClr val="bg1"/>
                </a:solidFill>
                <a:latin typeface="Arial" pitchFamily="34" charset="0"/>
              </a:rPr>
              <a:t>Повторяйка</a:t>
            </a:r>
            <a:endParaRPr lang="ru-RU" sz="1800" i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851275" y="4149725"/>
            <a:ext cx="914400" cy="914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4140200" y="5013325"/>
            <a:ext cx="1476375" cy="2873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i="0" dirty="0" err="1">
                <a:solidFill>
                  <a:schemeClr val="bg1"/>
                </a:solidFill>
                <a:latin typeface="Arial" pitchFamily="34" charset="0"/>
              </a:rPr>
              <a:t>Загадайка</a:t>
            </a:r>
            <a:endParaRPr lang="ru-RU" sz="1800" i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5508625" y="3500438"/>
            <a:ext cx="863600" cy="914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5940425" y="4365625"/>
            <a:ext cx="2016125" cy="2873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i="0">
                <a:solidFill>
                  <a:schemeClr val="bg1"/>
                </a:solidFill>
                <a:latin typeface="Arial" pitchFamily="34" charset="0"/>
              </a:rPr>
              <a:t>НЛО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7524750" y="2205038"/>
            <a:ext cx="914400" cy="914400"/>
          </a:xfrm>
          <a:prstGeom prst="star16">
            <a:avLst>
              <a:gd name="adj" fmla="val 37500"/>
            </a:avLst>
          </a:prstGeom>
          <a:solidFill>
            <a:srgbClr val="FFCC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AutoShape 19"/>
          <p:cNvSpPr>
            <a:spLocks noChangeArrowheads="1"/>
          </p:cNvSpPr>
          <p:nvPr/>
        </p:nvSpPr>
        <p:spPr bwMode="auto">
          <a:xfrm rot="10909731" flipV="1">
            <a:off x="7235825" y="3213100"/>
            <a:ext cx="1944688" cy="287338"/>
          </a:xfrm>
          <a:prstGeom prst="flowChartAlternateProces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i="0" dirty="0" err="1">
                <a:solidFill>
                  <a:schemeClr val="bg1"/>
                </a:solidFill>
                <a:latin typeface="Arial" pitchFamily="34" charset="0"/>
              </a:rPr>
              <a:t>Закрепляйка</a:t>
            </a:r>
            <a:endParaRPr lang="ru-RU" sz="1800" i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6084888" y="1196975"/>
            <a:ext cx="914400" cy="9144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4140200" y="1052513"/>
            <a:ext cx="2017713" cy="43338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Arial" pitchFamily="34" charset="0"/>
              </a:rPr>
              <a:t>Вс</a:t>
            </a:r>
            <a:r>
              <a:rPr lang="ru-RU" sz="1800" i="0" dirty="0" err="1" smtClean="0">
                <a:solidFill>
                  <a:schemeClr val="bg1"/>
                </a:solidFill>
                <a:latin typeface="Arial" pitchFamily="34" charset="0"/>
              </a:rPr>
              <a:t>поминайка</a:t>
            </a:r>
            <a:endParaRPr lang="ru-RU" sz="1800" i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 rot="2157252">
            <a:off x="323850" y="765175"/>
            <a:ext cx="457200" cy="914400"/>
          </a:xfrm>
          <a:prstGeom prst="moon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WordArt 6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43475" cy="11001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Маршрут путешествия </a:t>
            </a:r>
          </a:p>
        </p:txBody>
      </p:sp>
    </p:spTree>
    <p:extLst>
      <p:ext uri="{BB962C8B-B14F-4D97-AF65-F5344CB8AC3E}">
        <p14:creationId xmlns:p14="http://schemas.microsoft.com/office/powerpoint/2010/main" val="311034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атур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5588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 rot="4989079">
            <a:off x="1799431" y="4329907"/>
            <a:ext cx="720725" cy="1223962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1116013" y="5300663"/>
            <a:ext cx="2016125" cy="28733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i="0" dirty="0">
                <a:solidFill>
                  <a:schemeClr val="bg1"/>
                </a:solidFill>
                <a:latin typeface="Arial" pitchFamily="34" charset="0"/>
              </a:rPr>
              <a:t>ЗЕМЛЯ</a:t>
            </a:r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88062">
            <a:off x="6807870" y="3548062"/>
            <a:ext cx="847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1"/>
          <p:cNvSpPr>
            <a:spLocks noChangeArrowheads="1"/>
          </p:cNvSpPr>
          <p:nvPr/>
        </p:nvSpPr>
        <p:spPr bwMode="auto">
          <a:xfrm rot="850340">
            <a:off x="1692275" y="2924175"/>
            <a:ext cx="647700" cy="647700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 rot="10800000" flipV="1">
            <a:off x="1233732" y="2488027"/>
            <a:ext cx="15113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 i="0" dirty="0" err="1">
                <a:solidFill>
                  <a:schemeClr val="bg1"/>
                </a:solidFill>
                <a:latin typeface="Arial" pitchFamily="34" charset="0"/>
              </a:rPr>
              <a:t>Повторяйка</a:t>
            </a:r>
            <a:endParaRPr lang="ru-RU" sz="1800" i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851275" y="4149725"/>
            <a:ext cx="914400" cy="914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4140200" y="5013325"/>
            <a:ext cx="1476375" cy="2873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i="0" dirty="0" err="1">
                <a:solidFill>
                  <a:schemeClr val="bg1"/>
                </a:solidFill>
                <a:latin typeface="Arial" pitchFamily="34" charset="0"/>
              </a:rPr>
              <a:t>Загадайка</a:t>
            </a:r>
            <a:endParaRPr lang="ru-RU" sz="1800" i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5508625" y="3500438"/>
            <a:ext cx="863600" cy="914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5940425" y="4365625"/>
            <a:ext cx="2016125" cy="2873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i="0">
                <a:solidFill>
                  <a:schemeClr val="bg1"/>
                </a:solidFill>
                <a:latin typeface="Arial" pitchFamily="34" charset="0"/>
              </a:rPr>
              <a:t>НЛО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7524750" y="2205038"/>
            <a:ext cx="914400" cy="914400"/>
          </a:xfrm>
          <a:prstGeom prst="star16">
            <a:avLst>
              <a:gd name="adj" fmla="val 37500"/>
            </a:avLst>
          </a:prstGeom>
          <a:solidFill>
            <a:srgbClr val="FFCC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AutoShape 19"/>
          <p:cNvSpPr>
            <a:spLocks noChangeArrowheads="1"/>
          </p:cNvSpPr>
          <p:nvPr/>
        </p:nvSpPr>
        <p:spPr bwMode="auto">
          <a:xfrm rot="10909731" flipV="1">
            <a:off x="7235825" y="3213100"/>
            <a:ext cx="1944688" cy="287338"/>
          </a:xfrm>
          <a:prstGeom prst="flowChartAlternateProces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i="0" dirty="0" err="1">
                <a:solidFill>
                  <a:schemeClr val="bg1"/>
                </a:solidFill>
                <a:latin typeface="Arial" pitchFamily="34" charset="0"/>
              </a:rPr>
              <a:t>Закрепляйка</a:t>
            </a:r>
            <a:endParaRPr lang="ru-RU" sz="1800" i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6084888" y="1196975"/>
            <a:ext cx="914400" cy="9144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4140200" y="1052513"/>
            <a:ext cx="2017713" cy="43338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Arial" pitchFamily="34" charset="0"/>
              </a:rPr>
              <a:t>Вс</a:t>
            </a:r>
            <a:r>
              <a:rPr lang="ru-RU" sz="1800" i="0" dirty="0" err="1" smtClean="0">
                <a:solidFill>
                  <a:schemeClr val="bg1"/>
                </a:solidFill>
                <a:latin typeface="Arial" pitchFamily="34" charset="0"/>
              </a:rPr>
              <a:t>поминайка</a:t>
            </a:r>
            <a:endParaRPr lang="ru-RU" sz="1800" i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 rot="2157252">
            <a:off x="323850" y="765175"/>
            <a:ext cx="457200" cy="914400"/>
          </a:xfrm>
          <a:prstGeom prst="moon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WordArt 6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43475" cy="11001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Маршрут путешествия </a:t>
            </a:r>
          </a:p>
        </p:txBody>
      </p:sp>
    </p:spTree>
    <p:extLst>
      <p:ext uri="{BB962C8B-B14F-4D97-AF65-F5344CB8AC3E}">
        <p14:creationId xmlns:p14="http://schemas.microsoft.com/office/powerpoint/2010/main" val="36493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640960" cy="374441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44546A"/>
                </a:solidFill>
              </a:rPr>
              <a:t/>
            </a:r>
            <a:br>
              <a:rPr lang="ru-RU" sz="5400" b="1" dirty="0" smtClean="0">
                <a:solidFill>
                  <a:srgbClr val="44546A"/>
                </a:solidFill>
              </a:rPr>
            </a:br>
            <a:r>
              <a:rPr lang="ru-RU" sz="5400" b="1" dirty="0" smtClean="0">
                <a:solidFill>
                  <a:srgbClr val="44546A"/>
                </a:solidFill>
              </a:rPr>
              <a:t>Урок </a:t>
            </a:r>
            <a:r>
              <a:rPr lang="ru-RU" sz="5400" b="1" dirty="0">
                <a:solidFill>
                  <a:srgbClr val="44546A"/>
                </a:solidFill>
              </a:rPr>
              <a:t>- </a:t>
            </a:r>
            <a:r>
              <a:rPr lang="ru-RU" sz="5400" b="1" dirty="0" smtClean="0">
                <a:solidFill>
                  <a:srgbClr val="44546A"/>
                </a:solidFill>
              </a:rPr>
              <a:t>закрепление </a:t>
            </a:r>
            <a:br>
              <a:rPr lang="ru-RU" sz="5400" b="1" dirty="0" smtClean="0">
                <a:solidFill>
                  <a:srgbClr val="44546A"/>
                </a:solidFill>
              </a:rPr>
            </a:br>
            <a:r>
              <a:rPr lang="ru-RU" sz="5400" b="1" dirty="0" smtClean="0">
                <a:solidFill>
                  <a:schemeClr val="tx2"/>
                </a:solidFill>
              </a:rPr>
              <a:t>Тема: </a:t>
            </a:r>
            <a:br>
              <a:rPr lang="ru-RU" sz="5400" b="1" dirty="0" smtClean="0">
                <a:solidFill>
                  <a:schemeClr val="tx2"/>
                </a:solidFill>
              </a:rPr>
            </a:br>
            <a:r>
              <a:rPr lang="ru-RU" sz="5400" b="1" dirty="0" smtClean="0">
                <a:solidFill>
                  <a:schemeClr val="tx2"/>
                </a:solidFill>
              </a:rPr>
              <a:t>«Названия компонентов и результата  умножения» </a:t>
            </a:r>
            <a:br>
              <a:rPr lang="ru-RU" sz="5400" b="1" dirty="0" smtClean="0">
                <a:solidFill>
                  <a:schemeClr val="tx2"/>
                </a:solidFill>
              </a:rPr>
            </a:br>
            <a:endParaRPr lang="ru-RU" sz="5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0"/>
          <p:cNvSpPr>
            <a:spLocks noChangeShapeType="1"/>
          </p:cNvSpPr>
          <p:nvPr/>
        </p:nvSpPr>
        <p:spPr bwMode="auto">
          <a:xfrm>
            <a:off x="5101556" y="2069339"/>
            <a:ext cx="0" cy="18716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ine 20"/>
          <p:cNvSpPr>
            <a:spLocks noChangeShapeType="1"/>
          </p:cNvSpPr>
          <p:nvPr/>
        </p:nvSpPr>
        <p:spPr bwMode="auto">
          <a:xfrm>
            <a:off x="1717006" y="2069338"/>
            <a:ext cx="0" cy="18716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Line 19"/>
          <p:cNvSpPr>
            <a:spLocks noChangeShapeType="1"/>
          </p:cNvSpPr>
          <p:nvPr/>
        </p:nvSpPr>
        <p:spPr bwMode="auto">
          <a:xfrm>
            <a:off x="1717006" y="2069339"/>
            <a:ext cx="33845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ine 19"/>
          <p:cNvSpPr>
            <a:spLocks noChangeShapeType="1"/>
          </p:cNvSpPr>
          <p:nvPr/>
        </p:nvSpPr>
        <p:spPr bwMode="auto">
          <a:xfrm>
            <a:off x="1717006" y="3941003"/>
            <a:ext cx="33845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18456" y="1219233"/>
            <a:ext cx="4114800" cy="85010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7 см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>
          <a:xfrm>
            <a:off x="5148238" y="2684841"/>
            <a:ext cx="1151954" cy="640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 см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2636912"/>
            <a:ext cx="1944216" cy="96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5"/>
          <p:cNvSpPr>
            <a:spLocks noChangeArrowheads="1"/>
          </p:cNvSpPr>
          <p:nvPr/>
        </p:nvSpPr>
        <p:spPr bwMode="auto">
          <a:xfrm>
            <a:off x="6372200" y="404664"/>
            <a:ext cx="19367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i="0" dirty="0">
                <a:solidFill>
                  <a:srgbClr val="7030A0"/>
                </a:solidFill>
              </a:rPr>
              <a:t>НЛО</a:t>
            </a:r>
          </a:p>
        </p:txBody>
      </p:sp>
    </p:spTree>
    <p:extLst>
      <p:ext uri="{BB962C8B-B14F-4D97-AF65-F5344CB8AC3E}">
        <p14:creationId xmlns:p14="http://schemas.microsoft.com/office/powerpoint/2010/main" val="408386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атур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5588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 rot="4989079">
            <a:off x="1799431" y="4329907"/>
            <a:ext cx="720725" cy="1223962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1116013" y="5300663"/>
            <a:ext cx="2016125" cy="28733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i="0" dirty="0">
                <a:solidFill>
                  <a:schemeClr val="bg1"/>
                </a:solidFill>
                <a:latin typeface="Arial" pitchFamily="34" charset="0"/>
              </a:rPr>
              <a:t>ЗЕМЛЯ</a:t>
            </a:r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88062">
            <a:off x="4813993" y="3995946"/>
            <a:ext cx="847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1"/>
          <p:cNvSpPr>
            <a:spLocks noChangeArrowheads="1"/>
          </p:cNvSpPr>
          <p:nvPr/>
        </p:nvSpPr>
        <p:spPr bwMode="auto">
          <a:xfrm rot="850340">
            <a:off x="1692275" y="2924175"/>
            <a:ext cx="647700" cy="647700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 rot="10800000" flipV="1">
            <a:off x="1233732" y="2488027"/>
            <a:ext cx="15113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 i="0" dirty="0" err="1">
                <a:solidFill>
                  <a:schemeClr val="bg1"/>
                </a:solidFill>
                <a:latin typeface="Arial" pitchFamily="34" charset="0"/>
              </a:rPr>
              <a:t>Повторяйка</a:t>
            </a:r>
            <a:endParaRPr lang="ru-RU" sz="1800" i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851275" y="4149725"/>
            <a:ext cx="914400" cy="914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4140200" y="5013325"/>
            <a:ext cx="1476375" cy="2873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i="0" dirty="0" err="1">
                <a:solidFill>
                  <a:schemeClr val="bg1"/>
                </a:solidFill>
                <a:latin typeface="Arial" pitchFamily="34" charset="0"/>
              </a:rPr>
              <a:t>Загадайка</a:t>
            </a:r>
            <a:endParaRPr lang="ru-RU" sz="1800" i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5508625" y="3500438"/>
            <a:ext cx="863600" cy="914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5940425" y="4365625"/>
            <a:ext cx="2016125" cy="2873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i="0">
                <a:solidFill>
                  <a:schemeClr val="bg1"/>
                </a:solidFill>
                <a:latin typeface="Arial" pitchFamily="34" charset="0"/>
              </a:rPr>
              <a:t>НЛО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7524750" y="2205038"/>
            <a:ext cx="914400" cy="914400"/>
          </a:xfrm>
          <a:prstGeom prst="star16">
            <a:avLst>
              <a:gd name="adj" fmla="val 37500"/>
            </a:avLst>
          </a:prstGeom>
          <a:solidFill>
            <a:srgbClr val="FFCC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AutoShape 19"/>
          <p:cNvSpPr>
            <a:spLocks noChangeArrowheads="1"/>
          </p:cNvSpPr>
          <p:nvPr/>
        </p:nvSpPr>
        <p:spPr bwMode="auto">
          <a:xfrm rot="10909731" flipV="1">
            <a:off x="7235825" y="3213100"/>
            <a:ext cx="1944688" cy="287338"/>
          </a:xfrm>
          <a:prstGeom prst="flowChartAlternateProces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i="0" dirty="0" err="1">
                <a:solidFill>
                  <a:schemeClr val="bg1"/>
                </a:solidFill>
                <a:latin typeface="Arial" pitchFamily="34" charset="0"/>
              </a:rPr>
              <a:t>Закрепляйка</a:t>
            </a:r>
            <a:endParaRPr lang="ru-RU" sz="1800" i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6084888" y="1196975"/>
            <a:ext cx="914400" cy="9144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4140200" y="1052513"/>
            <a:ext cx="2017713" cy="43338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i="0" dirty="0" err="1">
                <a:solidFill>
                  <a:schemeClr val="bg1"/>
                </a:solidFill>
                <a:latin typeface="Arial" pitchFamily="34" charset="0"/>
              </a:rPr>
              <a:t>Запоминайка</a:t>
            </a:r>
            <a:endParaRPr lang="ru-RU" sz="1800" i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 rot="2157252">
            <a:off x="323850" y="765175"/>
            <a:ext cx="457200" cy="914400"/>
          </a:xfrm>
          <a:prstGeom prst="moon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WordArt 6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43475" cy="11001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Маршрут путешествия </a:t>
            </a:r>
          </a:p>
        </p:txBody>
      </p:sp>
    </p:spTree>
    <p:extLst>
      <p:ext uri="{BB962C8B-B14F-4D97-AF65-F5344CB8AC3E}">
        <p14:creationId xmlns:p14="http://schemas.microsoft.com/office/powerpoint/2010/main" val="15078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4191000" y="76200"/>
            <a:ext cx="2133600" cy="2286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4191000" y="3238500"/>
            <a:ext cx="2133600" cy="2286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457200" y="3581400"/>
            <a:ext cx="2133600" cy="2286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06" name="Picture 10" descr="2f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2" y="587087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2f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613064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2f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72736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2f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09" y="1371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2f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45" y="677141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2f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2f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672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2f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4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2f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244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2f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2f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3375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2f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393382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2f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42672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Picture 23" descr="2f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42672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2f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659" y="3276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858" y="5067300"/>
            <a:ext cx="10858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58"/>
          <p:cNvSpPr>
            <a:spLocks noChangeArrowheads="1"/>
          </p:cNvSpPr>
          <p:nvPr/>
        </p:nvSpPr>
        <p:spPr bwMode="auto">
          <a:xfrm>
            <a:off x="-30163" y="0"/>
            <a:ext cx="37943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i="0" dirty="0" err="1" smtClean="0">
                <a:solidFill>
                  <a:srgbClr val="CC0066"/>
                </a:solidFill>
              </a:rPr>
              <a:t>Загадайка</a:t>
            </a:r>
            <a:r>
              <a:rPr lang="ru-RU" sz="6000" b="1" i="0" dirty="0" smtClean="0">
                <a:solidFill>
                  <a:srgbClr val="CC0066"/>
                </a:solidFill>
              </a:rPr>
              <a:t>.</a:t>
            </a:r>
            <a:endParaRPr lang="ru-RU" sz="6000" b="1" i="0" dirty="0">
              <a:solidFill>
                <a:srgbClr val="CC006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123" y="1215736"/>
            <a:ext cx="3917373" cy="86244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Составь и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реши задачу.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0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888" y="188641"/>
            <a:ext cx="7886700" cy="12241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23888" y="1916832"/>
            <a:ext cx="7886700" cy="4608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5571" y="-243408"/>
            <a:ext cx="10185618" cy="76328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5571" y="2348880"/>
            <a:ext cx="805256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4400" b="1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На </a:t>
            </a:r>
            <a:r>
              <a:rPr lang="ru-RU" sz="44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одной клумбе растёт 5 цветов. Сколько цветов растёт на </a:t>
            </a:r>
            <a:r>
              <a:rPr lang="ru-RU" sz="4400" b="1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3 таких же </a:t>
            </a:r>
            <a:r>
              <a:rPr lang="ru-RU" sz="44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клумбах?</a:t>
            </a:r>
          </a:p>
        </p:txBody>
      </p:sp>
    </p:spTree>
    <p:extLst>
      <p:ext uri="{BB962C8B-B14F-4D97-AF65-F5344CB8AC3E}">
        <p14:creationId xmlns:p14="http://schemas.microsoft.com/office/powerpoint/2010/main" val="34869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Утро, рассвет, восход солнца картинки, фото, виде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16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smtClean="0"/>
              <a:t>            </a:t>
            </a:r>
            <a:r>
              <a:rPr lang="ru-RU" sz="8000" b="1" smtClean="0">
                <a:solidFill>
                  <a:schemeClr val="accent1"/>
                </a:solidFill>
              </a:rPr>
              <a:t>Итог </a:t>
            </a:r>
            <a:r>
              <a:rPr lang="ru-RU" sz="8000" b="1" dirty="0" smtClean="0">
                <a:solidFill>
                  <a:schemeClr val="accent1"/>
                </a:solidFill>
              </a:rPr>
              <a:t>урока </a:t>
            </a:r>
            <a:endParaRPr lang="ru-RU" sz="80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856984" cy="4332139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endParaRPr lang="ru-RU" sz="6000" dirty="0" smtClean="0">
              <a:solidFill>
                <a:schemeClr val="tx2"/>
              </a:solidFill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6000" dirty="0" smtClean="0">
                <a:solidFill>
                  <a:schemeClr val="tx2"/>
                </a:solidFill>
              </a:rPr>
              <a:t>Что мы умеем</a:t>
            </a:r>
            <a:r>
              <a:rPr lang="en-US" sz="6000" dirty="0" smtClean="0">
                <a:solidFill>
                  <a:schemeClr val="tx2"/>
                </a:solidFill>
              </a:rPr>
              <a:t>?</a:t>
            </a:r>
            <a:endParaRPr lang="ru-RU" sz="60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6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6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5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атур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5588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 rot="4989079">
            <a:off x="1799431" y="4329907"/>
            <a:ext cx="720725" cy="1223962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1116013" y="5300663"/>
            <a:ext cx="2016125" cy="28733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i="0" dirty="0">
                <a:solidFill>
                  <a:schemeClr val="bg1"/>
                </a:solidFill>
                <a:latin typeface="Arial" pitchFamily="34" charset="0"/>
              </a:rPr>
              <a:t>ЗЕМЛЯ</a:t>
            </a:r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95065">
            <a:off x="2838666" y="4005261"/>
            <a:ext cx="847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1"/>
          <p:cNvSpPr>
            <a:spLocks noChangeArrowheads="1"/>
          </p:cNvSpPr>
          <p:nvPr/>
        </p:nvSpPr>
        <p:spPr bwMode="auto">
          <a:xfrm rot="850340">
            <a:off x="1692275" y="2924175"/>
            <a:ext cx="647700" cy="647700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 rot="10800000" flipV="1">
            <a:off x="1233732" y="2488027"/>
            <a:ext cx="1511300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 i="0" dirty="0" err="1">
                <a:solidFill>
                  <a:schemeClr val="bg1"/>
                </a:solidFill>
                <a:latin typeface="Arial" pitchFamily="34" charset="0"/>
              </a:rPr>
              <a:t>Повторяйка</a:t>
            </a:r>
            <a:endParaRPr lang="ru-RU" sz="1800" i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851275" y="4149725"/>
            <a:ext cx="914400" cy="914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4140200" y="5013325"/>
            <a:ext cx="1476375" cy="2873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i="0" dirty="0" err="1">
                <a:solidFill>
                  <a:schemeClr val="bg1"/>
                </a:solidFill>
                <a:latin typeface="Arial" pitchFamily="34" charset="0"/>
              </a:rPr>
              <a:t>Загадайка</a:t>
            </a:r>
            <a:endParaRPr lang="ru-RU" sz="1800" i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5508625" y="3500438"/>
            <a:ext cx="863600" cy="914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5940425" y="4365625"/>
            <a:ext cx="2016125" cy="2873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i="0">
                <a:solidFill>
                  <a:schemeClr val="bg1"/>
                </a:solidFill>
                <a:latin typeface="Arial" pitchFamily="34" charset="0"/>
              </a:rPr>
              <a:t>НЛО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7524750" y="2205038"/>
            <a:ext cx="914400" cy="914400"/>
          </a:xfrm>
          <a:prstGeom prst="star16">
            <a:avLst>
              <a:gd name="adj" fmla="val 37500"/>
            </a:avLst>
          </a:prstGeom>
          <a:solidFill>
            <a:srgbClr val="FFCC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AutoShape 19"/>
          <p:cNvSpPr>
            <a:spLocks noChangeArrowheads="1"/>
          </p:cNvSpPr>
          <p:nvPr/>
        </p:nvSpPr>
        <p:spPr bwMode="auto">
          <a:xfrm rot="10909731" flipV="1">
            <a:off x="7235825" y="3213100"/>
            <a:ext cx="1944688" cy="287338"/>
          </a:xfrm>
          <a:prstGeom prst="flowChartAlternateProces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i="0" dirty="0" err="1">
                <a:solidFill>
                  <a:schemeClr val="bg1"/>
                </a:solidFill>
                <a:latin typeface="Arial" pitchFamily="34" charset="0"/>
              </a:rPr>
              <a:t>Закрепляйка</a:t>
            </a:r>
            <a:endParaRPr lang="ru-RU" sz="1800" i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6084888" y="1196975"/>
            <a:ext cx="914400" cy="9144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4140200" y="1052513"/>
            <a:ext cx="2017713" cy="43338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i="0" dirty="0" err="1">
                <a:solidFill>
                  <a:schemeClr val="bg1"/>
                </a:solidFill>
                <a:latin typeface="Arial" pitchFamily="34" charset="0"/>
              </a:rPr>
              <a:t>Запоминайка</a:t>
            </a:r>
            <a:endParaRPr lang="ru-RU" sz="1800" i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 rot="2157252">
            <a:off x="323850" y="765175"/>
            <a:ext cx="457200" cy="914400"/>
          </a:xfrm>
          <a:prstGeom prst="moon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WordArt 6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943475" cy="11001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Маршрут путешествия </a:t>
            </a:r>
          </a:p>
        </p:txBody>
      </p:sp>
    </p:spTree>
    <p:extLst>
      <p:ext uri="{BB962C8B-B14F-4D97-AF65-F5344CB8AC3E}">
        <p14:creationId xmlns:p14="http://schemas.microsoft.com/office/powerpoint/2010/main" val="18878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1268760"/>
            <a:ext cx="7886700" cy="421929"/>
          </a:xfrm>
        </p:spPr>
        <p:txBody>
          <a:bodyPr>
            <a:noAutofit/>
          </a:bodyPr>
          <a:lstStyle/>
          <a:p>
            <a:pPr lvl="0" defTabSz="914400" fontAlgn="base">
              <a:lnSpc>
                <a:spcPct val="100000"/>
              </a:lnSpc>
              <a:spcAft>
                <a:spcPct val="0"/>
              </a:spcAft>
            </a:pPr>
            <a:r>
              <a:rPr kumimoji="0" lang="ru-RU" sz="8800" b="0" i="0" u="none" strike="noStrike" kern="10" cap="none" spc="-360" normalizeH="0" baseline="0" noProof="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FF"/>
                    </a:gs>
                    <a:gs pos="100000">
                      <a:srgbClr val="FF0000"/>
                    </a:gs>
                  </a:gsLst>
                  <a:lin ang="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uLnTx/>
                <a:uFillTx/>
                <a:latin typeface="Comic Sans MS" panose="030F0702030302020204" pitchFamily="66" charset="0"/>
              </a:rPr>
              <a:t>    Молодцы!</a:t>
            </a:r>
            <a:br>
              <a:rPr kumimoji="0" lang="ru-RU" sz="8800" b="0" i="0" u="none" strike="noStrike" kern="10" cap="none" spc="-360" normalizeH="0" baseline="0" noProof="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FF"/>
                    </a:gs>
                    <a:gs pos="100000">
                      <a:srgbClr val="FF0000"/>
                    </a:gs>
                  </a:gsLst>
                  <a:lin ang="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uLnTx/>
                <a:uFillTx/>
                <a:latin typeface="Comic Sans MS" panose="030F0702030302020204" pitchFamily="66" charset="0"/>
              </a:rPr>
            </a:br>
            <a:endParaRPr lang="ru-RU" sz="8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1690689"/>
            <a:ext cx="50639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426648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673296"/>
              </p:ext>
            </p:extLst>
          </p:nvPr>
        </p:nvGraphicFramePr>
        <p:xfrm>
          <a:off x="2123728" y="2924944"/>
          <a:ext cx="5248622" cy="144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4457"/>
                <a:gridCol w="874457"/>
                <a:gridCol w="874457"/>
                <a:gridCol w="874457"/>
                <a:gridCol w="875397"/>
                <a:gridCol w="875397"/>
              </a:tblGrid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4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14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14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8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8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10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00350" y="365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331937"/>
              </p:ext>
            </p:extLst>
          </p:nvPr>
        </p:nvGraphicFramePr>
        <p:xfrm>
          <a:off x="1475656" y="2636912"/>
          <a:ext cx="6524816" cy="1144286"/>
        </p:xfrm>
        <a:graphic>
          <a:graphicData uri="http://schemas.openxmlformats.org/drawingml/2006/table">
            <a:tbl>
              <a:tblPr firstRow="1" firstCol="1" bandRow="1"/>
              <a:tblGrid>
                <a:gridCol w="652248"/>
                <a:gridCol w="652248"/>
                <a:gridCol w="652248"/>
                <a:gridCol w="652248"/>
                <a:gridCol w="652248"/>
                <a:gridCol w="652248"/>
                <a:gridCol w="652248"/>
                <a:gridCol w="652248"/>
                <a:gridCol w="653416"/>
                <a:gridCol w="653416"/>
              </a:tblGrid>
              <a:tr h="5721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1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ъ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8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48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462371"/>
              </p:ext>
            </p:extLst>
          </p:nvPr>
        </p:nvGraphicFramePr>
        <p:xfrm>
          <a:off x="2123728" y="2924944"/>
          <a:ext cx="5248622" cy="144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4457"/>
                <a:gridCol w="874457"/>
                <a:gridCol w="874457"/>
                <a:gridCol w="874457"/>
                <a:gridCol w="875397"/>
                <a:gridCol w="875397"/>
              </a:tblGrid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4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14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14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8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8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10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  <a:r>
                        <a:rPr lang="ru-RU" sz="3600" b="0" dirty="0" smtClean="0">
                          <a:solidFill>
                            <a:schemeClr val="tx1"/>
                          </a:solidFill>
                          <a:effectLst/>
                        </a:rPr>
                        <a:t>м</a:t>
                      </a:r>
                      <a:endParaRPr lang="ru-RU" sz="3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  <a:r>
                        <a:rPr lang="ru-RU" sz="3600" dirty="0" smtClean="0">
                          <a:effectLst/>
                        </a:rPr>
                        <a:t>о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  <a:r>
                        <a:rPr lang="ru-RU" sz="3600" dirty="0" smtClean="0">
                          <a:effectLst/>
                        </a:rPr>
                        <a:t>о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  <a:r>
                        <a:rPr lang="ru-RU" sz="3600" dirty="0" smtClean="0">
                          <a:effectLst/>
                        </a:rPr>
                        <a:t>с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  <a:r>
                        <a:rPr lang="ru-RU" sz="3600" dirty="0" smtClean="0">
                          <a:effectLst/>
                        </a:rPr>
                        <a:t>с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  <a:r>
                        <a:rPr lang="ru-RU" sz="3600" dirty="0" smtClean="0">
                          <a:effectLst/>
                        </a:rPr>
                        <a:t>к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78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Белка и Стрелка - собаки совершившие знаменитый орбитальный полет на корабле Спутник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42767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7521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Белка и Стрелка.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6397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380" y="354613"/>
            <a:ext cx="6534488" cy="170623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ГАГАРИН </a:t>
            </a:r>
            <a:br>
              <a:rPr lang="ru-RU" sz="4800" b="1" dirty="0" smtClean="0"/>
            </a:br>
            <a:r>
              <a:rPr lang="ru-RU" sz="4800" b="1" dirty="0" smtClean="0"/>
              <a:t>ЮРИЙ АЛЕКСЕЕВИЧ</a:t>
            </a:r>
            <a:endParaRPr lang="ru-RU" sz="4800" b="1" dirty="0"/>
          </a:p>
        </p:txBody>
      </p:sp>
      <p:pic>
        <p:nvPicPr>
          <p:cNvPr id="3" name="Picture 7" descr="C:\Documents and Settings\BRUNTSEV\Мои документы\Мои рисунки\Юрий\Документы\Презентации\Материал\h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534" y="2168027"/>
            <a:ext cx="3459908" cy="4752621"/>
          </a:xfrm>
          <a:prstGeom prst="rect">
            <a:avLst/>
          </a:prstGeom>
          <a:noFill/>
          <a:ln w="28575">
            <a:solidFill>
              <a:schemeClr val="bg1"/>
            </a:solidFill>
            <a:prstDash val="solid"/>
          </a:ln>
        </p:spPr>
      </p:pic>
      <p:pic>
        <p:nvPicPr>
          <p:cNvPr id="4" name="Picture 6" descr="C:\Documents and Settings\BRUNTSEV\Мои документы\Мои рисунки\Юрий\Документы\Презентации\Материал\Gagarin_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8868" y="685489"/>
            <a:ext cx="2071670" cy="275071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5" name="Picture 5" descr="C:\Documents and Settings\BRUNTSEV\Мои документы\Мои рисунки\Юрий\Документы\Презентации\Материал\gagarin_ska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056" y="3789040"/>
            <a:ext cx="3192635" cy="258603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9438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428628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5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 апреля 1961 года совершил первый в истории человечества </a:t>
            </a:r>
            <a:r>
              <a:rPr lang="ru-RU" sz="2500" b="1" dirty="0" smtClean="0">
                <a:ln w="1143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космический</a:t>
            </a:r>
            <a:r>
              <a:rPr lang="ru-RU" sz="25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полёт .</a:t>
            </a:r>
          </a:p>
        </p:txBody>
      </p:sp>
      <p:pic>
        <p:nvPicPr>
          <p:cNvPr id="2052" name="Picture 4" descr="C:\Documents and Settings\BRUNTSEV\Мои документы\Мои рисунки\СМОТРИ\ПЛАНЕТА ЗЕМЛ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876"/>
            <a:ext cx="4214842" cy="31611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000628" y="4429132"/>
            <a:ext cx="3714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1 ч 48 мин облетел     </a:t>
            </a:r>
          </a:p>
          <a:p>
            <a:r>
              <a:rPr lang="ru-RU" sz="25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земной шар.</a:t>
            </a:r>
            <a:endParaRPr lang="ru-RU" sz="2500" dirty="0"/>
          </a:p>
        </p:txBody>
      </p:sp>
      <p:pic>
        <p:nvPicPr>
          <p:cNvPr id="2056" name="Picture 8" descr="C:\Documents and Settings\BRUNTSEV\Мои документы\Мои рисунки\Юрий\Документы\Презентации\Материал\99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0275" y="0"/>
            <a:ext cx="3133725" cy="381000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2057" name="Picture 9" descr="C:\Documents and Settings\BRUNTSEV\Мои документы\Мои рисунки\Юрий\Документы\WORD\Техника\J0215086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299" y="4929198"/>
            <a:ext cx="1231701" cy="1928802"/>
          </a:xfrm>
          <a:prstGeom prst="rect">
            <a:avLst/>
          </a:prstGeom>
          <a:noFill/>
          <a:effectLst>
            <a:softEdge rad="63500"/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9642667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C -0.00538 -0.0118 -0.00104 -0.00069 -0.00347 -0.02708 C -0.00399 -0.0324 -0.00538 -0.03171 -0.00712 -0.03657 C -0.01007 -0.0456 -0.01128 -0.05509 -0.01545 -0.06342 C -0.02743 -0.08773 -0.04236 -0.11041 -0.0559 -0.13333 C -0.06823 -0.15416 -0.08021 -0.17708 -0.09514 -0.19514 C -0.09687 -0.19722 -0.0993 -0.19814 -0.10121 -0.2 C -0.12014 -0.21944 -0.13906 -0.23842 -0.15833 -0.25717 C -0.16337 -0.26203 -0.16909 -0.2662 -0.17378 -0.27152 C -0.18402 -0.28333 -0.19531 -0.29189 -0.2059 -0.30324 C -0.2125 -0.31018 -0.21944 -0.31921 -0.22621 -0.32546 C -0.24479 -0.34282 -0.27534 -0.35833 -0.29757 -0.36504 C -0.29896 -0.3662 -0.30451 -0.37152 -0.30712 -0.37152 C -0.3125 -0.37152 -0.31597 -0.36342 -0.32135 -0.3618 C -0.33142 -0.35902 -0.35191 -0.35902 -0.35712 -0.35879 C -0.3651 -0.3625 -0.37257 -0.36875 -0.3809 -0.37152 C -0.3967 -0.38449 -0.43316 -0.38634 -0.45 -0.38727 C -0.48385 -0.39375 -0.51979 -0.39421 -0.55347 -0.38402 C -0.56458 -0.38078 -0.57552 -0.37824 -0.5868 -0.37615 C -0.59236 -0.375 -0.60347 -0.37291 -0.60347 -0.37291 C -0.62691 -0.35949 -0.64948 -0.3456 -0.67135 -0.32847 C -0.68489 -0.31782 -0.69913 -0.31365 -0.71059 -0.29838 C -0.72691 -0.27662 -0.72986 -0.24814 -0.7368 -0.2206 C -0.73854 -0.20509 -0.74097 -0.18981 -0.74288 -0.17453 C -0.74253 -0.15648 -0.74323 -0.13842 -0.74166 -0.1206 C -0.74027 -0.10602 -0.72725 -0.08981 -0.72135 -0.07939 C -0.7085 -0.05625 -0.69462 -0.03657 -0.675 -0.02384 C -0.66632 -0.00972 -0.67465 -0.02106 -0.66059 -0.00949 C -0.65468 -0.00463 -0.65139 0.00394 -0.64514 0.00787 C -0.63455 0.01482 -0.62118 0.02292 -0.60955 0.02709 C -0.59566 0.03195 -0.5809 0.03056 -0.56666 0.03172 C -0.55972 0.03357 -0.55277 0.03449 -0.54635 0.0382 C -0.53784 0.04329 -0.53038 0.04908 -0.52135 0.05232 C -0.51337 0.0551 -0.50451 0.05579 -0.49635 0.05718 C -0.48576 0.06135 -0.475 0.0625 -0.46423 0.06505 C -0.37465 0.06412 -0.3092 0.06065 -0.225 0.0588 C -0.21354 0.05625 -0.20364 0.05209 -0.19166 0.0507 C -0.18021 0.04746 -0.1717 0.04468 -0.16059 0.03959 C -0.15555 0.03727 -0.15434 0.03357 -0.15 0.0301 C -0.13975 0.02176 -0.12847 0.01574 -0.11788 0.00787 C -0.11232 0.00371 -0.10937 -0.00254 -0.10347 -0.00625 C -0.09496 -0.01782 -0.08889 -0.03634 -0.07968 -0.04444 C -0.0717 -0.06041 -0.06493 -0.07847 -0.05468 -0.09213 C -0.05139 -0.10509 -0.04739 -0.11759 -0.04288 -0.13009 C -0.03975 -0.15115 -0.04392 -0.12824 -0.03923 -0.14282 C -0.03698 -0.14977 -0.0368 -0.15764 -0.03559 -0.16504 C -0.03402 -0.17546 -0.03125 -0.18611 -0.02968 -0.19676 C -0.0309 -0.22569 -0.02968 -0.28194 -0.03559 -0.30324 C -0.03698 -0.31412 -0.03802 -0.32708 -0.04288 -0.33657 C -0.04982 -0.35046 -0.06076 -0.36018 -0.07014 -0.37152 C -0.07847 -0.38148 -0.0908 -0.39699 -0.10121 -0.40162 C -0.10243 -0.40277 -0.1033 -0.40416 -0.10468 -0.40486 C -0.10729 -0.40625 -0.11302 -0.40787 -0.11302 -0.40787 C -0.11771 -0.41296 -0.12743 -0.42453 -0.13333 -0.42708 C -0.14218 -0.43634 -0.15451 -0.44236 -0.16545 -0.44606 C -0.17448 -0.45509 -0.18455 -0.45717 -0.19514 -0.46041 C -0.21319 -0.46597 -0.23159 -0.46967 -0.25 -0.47291 C -0.2743 -0.47731 -0.29826 -0.48379 -0.32257 -0.48889 C -0.3408 -0.49259 -0.3592 -0.49421 -0.37725 -0.49838 C -0.39062 -0.50139 -0.40295 -0.50486 -0.41666 -0.50625 C -0.46475 -0.50532 -0.49913 -0.50324 -0.54514 -0.50162 C -0.55989 -0.49375 -0.57708 -0.49398 -0.59288 -0.49051 C -0.60625 -0.49097 -0.66267 -0.49236 -0.68212 -0.49375 C -0.69375 -0.49467 -0.70468 -0.50463 -0.71545 -0.50949 C -0.72517 -0.51875 -0.72083 -0.51527 -0.72847 -0.5206 C -0.73298 -0.52939 -0.74149 -0.53379 -0.74757 -0.5412 C -0.75434 -0.54953 -0.74948 -0.54652 -0.7559 -0.5493 C -0.7618 -0.55694 -0.7684 -0.56342 -0.775 -0.5699 C -0.78368 -0.57847 -0.78472 -0.58958 -0.79166 -0.59838 C -0.79409 -0.60509 -0.7967 -0.60694 -0.8 -0.61273 C -0.80538 -0.62222 -0.81146 -0.63588 -0.81788 -0.64444 C -0.82187 -0.65555 -0.81909 -0.64838 -0.82621 -0.66342 C -0.82691 -0.66504 -0.82847 -0.66828 -0.82847 -0.66828 C -0.8335 -0.69421 -0.84652 -0.71689 -0.85225 -0.74282 C -0.85399 -0.77245 -0.85642 -0.79213 -0.85347 -0.8206 C -0.85243 -0.86504 -0.84757 -0.91227 -0.85833 -0.95555 C -0.85868 -0.97777 -0.85885 -1 -0.85955 -1.02222 C -0.86007 -1.03634 -0.86892 -1.05486 -0.86892 -1.06828 " pathEditMode="relative" ptsTypes="fffffffffffffffffffffffffffffffffffffffffffffffffffffffffffffffffffffffffffffA">
                                      <p:cBhvr>
                                        <p:cTn id="36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683" y="1"/>
            <a:ext cx="7886700" cy="1124744"/>
          </a:xfrm>
        </p:spPr>
        <p:txBody>
          <a:bodyPr/>
          <a:lstStyle/>
          <a:p>
            <a:r>
              <a:rPr lang="ru-RU" b="1" smtClean="0"/>
              <a:t>   </a:t>
            </a:r>
            <a:r>
              <a:rPr lang="ru-RU" b="1" smtClean="0"/>
              <a:t>     </a:t>
            </a:r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Что </a:t>
            </a:r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мы должны уметь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340768"/>
            <a:ext cx="7886700" cy="547260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Уметь заменять сложение умножением.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Читать примеры , используя названия компонентов при умножении.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Находить периметр прямоугольника.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Решать задачи разными способами .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585858"/>
      </a:dk1>
      <a:lt1>
        <a:sysClr val="window" lastClr="FCFCF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585858"/>
      </a:dk1>
      <a:lt1>
        <a:sysClr val="window" lastClr="FCFCFC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585858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785</TotalTime>
  <Words>258</Words>
  <Application>Microsoft Office PowerPoint</Application>
  <PresentationFormat>Экран (4:3)</PresentationFormat>
  <Paragraphs>136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40" baseType="lpstr">
      <vt:lpstr>Agency FB</vt:lpstr>
      <vt:lpstr>Arial</vt:lpstr>
      <vt:lpstr>Baskerville Old Face</vt:lpstr>
      <vt:lpstr>Calibri</vt:lpstr>
      <vt:lpstr>Calibri Light</vt:lpstr>
      <vt:lpstr>Century Gothic</vt:lpstr>
      <vt:lpstr>Comic Sans MS</vt:lpstr>
      <vt:lpstr>Impact</vt:lpstr>
      <vt:lpstr>Times New Roman</vt:lpstr>
      <vt:lpstr>Wingdings</vt:lpstr>
      <vt:lpstr>Wingdings 3</vt:lpstr>
      <vt:lpstr>Тема Office</vt:lpstr>
      <vt:lpstr>Легкий дым</vt:lpstr>
      <vt:lpstr>     </vt:lpstr>
      <vt:lpstr> Урок - закрепление  Тема:  «Названия компонентов и результата  умножения»  </vt:lpstr>
      <vt:lpstr>Презентация PowerPoint</vt:lpstr>
      <vt:lpstr>Презентация PowerPoint</vt:lpstr>
      <vt:lpstr>Презентация PowerPoint</vt:lpstr>
      <vt:lpstr>Белка и Стрелка.</vt:lpstr>
      <vt:lpstr>ГАГАРИН  ЮРИЙ АЛЕКСЕЕВИЧ</vt:lpstr>
      <vt:lpstr>Презентация PowerPoint</vt:lpstr>
      <vt:lpstr>        Что  мы должны уметь </vt:lpstr>
      <vt:lpstr>Презентация PowerPoint</vt:lpstr>
      <vt:lpstr>Презентация PowerPoint</vt:lpstr>
      <vt:lpstr>       6 апреля . Классная работа.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                  7 см</vt:lpstr>
      <vt:lpstr>Презентация PowerPoint</vt:lpstr>
      <vt:lpstr>Составь и  реши задачу.</vt:lpstr>
      <vt:lpstr>Презентация PowerPoint</vt:lpstr>
      <vt:lpstr>Презентация PowerPoint</vt:lpstr>
      <vt:lpstr>            Итог урока </vt:lpstr>
      <vt:lpstr>Презентация PowerPoint</vt:lpstr>
      <vt:lpstr>    Молодцы!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класс. МАТЕМАТИКА.</dc:title>
  <dc:creator>user</dc:creator>
  <cp:lastModifiedBy>admin</cp:lastModifiedBy>
  <cp:revision>85</cp:revision>
  <dcterms:created xsi:type="dcterms:W3CDTF">2012-12-29T13:21:03Z</dcterms:created>
  <dcterms:modified xsi:type="dcterms:W3CDTF">2017-04-05T15:24:19Z</dcterms:modified>
</cp:coreProperties>
</file>